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63" r:id="rId2"/>
    <p:sldId id="257" r:id="rId3"/>
    <p:sldId id="258" r:id="rId4"/>
    <p:sldId id="264" r:id="rId5"/>
    <p:sldId id="260" r:id="rId6"/>
    <p:sldId id="265" r:id="rId7"/>
    <p:sldId id="266" r:id="rId8"/>
    <p:sldId id="336" r:id="rId9"/>
    <p:sldId id="271" r:id="rId10"/>
    <p:sldId id="278" r:id="rId11"/>
    <p:sldId id="337" r:id="rId12"/>
    <p:sldId id="262" r:id="rId13"/>
    <p:sldId id="276" r:id="rId14"/>
    <p:sldId id="326" r:id="rId15"/>
    <p:sldId id="327" r:id="rId16"/>
    <p:sldId id="328" r:id="rId17"/>
    <p:sldId id="329" r:id="rId18"/>
    <p:sldId id="331" r:id="rId19"/>
    <p:sldId id="335" r:id="rId20"/>
    <p:sldId id="333" r:id="rId21"/>
    <p:sldId id="33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0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800" b="1" dirty="0"/>
              <a:t>Evolution du nombre de demandes d’inscription</a:t>
            </a:r>
            <a:r>
              <a:rPr lang="fr-FR" sz="1800" b="1" baseline="0" dirty="0"/>
              <a:t> et d’ inclusions </a:t>
            </a:r>
            <a:endParaRPr lang="fr-FR" sz="1800" b="1" dirty="0"/>
          </a:p>
        </c:rich>
      </c:tx>
      <c:layout>
        <c:manualLayout>
          <c:xMode val="edge"/>
          <c:yMode val="edge"/>
          <c:x val="0.1060211171532916"/>
          <c:y val="3.23552203085913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nb de demandes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Feuil1!$B$2:$B$5</c:f>
              <c:numCache>
                <c:formatCode>General</c:formatCode>
                <c:ptCount val="4"/>
                <c:pt idx="0">
                  <c:v>281</c:v>
                </c:pt>
                <c:pt idx="1">
                  <c:v>293</c:v>
                </c:pt>
                <c:pt idx="2">
                  <c:v>383</c:v>
                </c:pt>
                <c:pt idx="3">
                  <c:v>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19-46AC-B51A-E3332D16D875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nb d' inclusions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6213940852127399E-2"/>
                  <c:y val="-5.14981292392194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119-46AC-B51A-E3332D16D875}"/>
                </c:ext>
              </c:extLst>
            </c:dLbl>
            <c:dLbl>
              <c:idx val="1"/>
              <c:layout>
                <c:manualLayout>
                  <c:x val="2.0846495381306656E-2"/>
                  <c:y val="-7.72471938588278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119-46AC-B51A-E3332D16D875}"/>
                </c:ext>
              </c:extLst>
            </c:dLbl>
            <c:dLbl>
              <c:idx val="2"/>
              <c:layout>
                <c:manualLayout>
                  <c:x val="2.3162772645896203E-2"/>
                  <c:y val="-5.14981292392185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119-46AC-B51A-E3332D16D875}"/>
                </c:ext>
              </c:extLst>
            </c:dLbl>
            <c:dLbl>
              <c:idx val="3"/>
              <c:layout>
                <c:manualLayout>
                  <c:x val="2.5479049910485916E-2"/>
                  <c:y val="-5.14981292392185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119-46AC-B51A-E3332D16D8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Feuil1!$C$2:$C$5</c:f>
              <c:numCache>
                <c:formatCode>General</c:formatCode>
                <c:ptCount val="4"/>
                <c:pt idx="0">
                  <c:v>205</c:v>
                </c:pt>
                <c:pt idx="1">
                  <c:v>243</c:v>
                </c:pt>
                <c:pt idx="2">
                  <c:v>272</c:v>
                </c:pt>
                <c:pt idx="3">
                  <c:v>255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19-46AC-B51A-E3332D16D87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0596608"/>
        <c:axId val="40598144"/>
        <c:axId val="0"/>
      </c:bar3DChart>
      <c:catAx>
        <c:axId val="40596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0598144"/>
        <c:crosses val="autoZero"/>
        <c:auto val="1"/>
        <c:lblAlgn val="ctr"/>
        <c:lblOffset val="100"/>
        <c:noMultiLvlLbl val="0"/>
      </c:catAx>
      <c:valAx>
        <c:axId val="40598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0596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800" b="1" dirty="0"/>
              <a:t>Evolution</a:t>
            </a:r>
            <a:r>
              <a:rPr lang="fr-FR" sz="1800" b="1" baseline="0" dirty="0"/>
              <a:t> du nombre de transferts pendant la grossesse, le travail et à l’ accouchement </a:t>
            </a:r>
            <a:endParaRPr lang="fr-FR" sz="1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nb de transferts pdt la grossesse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Feuil1!$B$2:$B$5</c:f>
              <c:numCache>
                <c:formatCode>General</c:formatCode>
                <c:ptCount val="4"/>
                <c:pt idx="0">
                  <c:v>34</c:v>
                </c:pt>
                <c:pt idx="1">
                  <c:v>29</c:v>
                </c:pt>
                <c:pt idx="2">
                  <c:v>65</c:v>
                </c:pt>
                <c:pt idx="3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61-43B6-8A94-9AB382DA2AC1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nb de transferts en travail ou accouchements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2674703217472312E-3"/>
                  <c:y val="-5.87567578946297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C61-43B6-8A94-9AB382DA2AC1}"/>
                </c:ext>
              </c:extLst>
            </c:dLbl>
            <c:dLbl>
              <c:idx val="2"/>
              <c:layout>
                <c:manualLayout>
                  <c:x val="2.0851808223931186E-2"/>
                  <c:y val="-5.87567578946307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C61-43B6-8A94-9AB382DA2AC1}"/>
                </c:ext>
              </c:extLst>
            </c:dLbl>
            <c:dLbl>
              <c:idx val="3"/>
              <c:layout>
                <c:manualLayout>
                  <c:x val="1.3901205482620848E-2"/>
                  <c:y val="-2.93783789473148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C61-43B6-8A94-9AB382DA2A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Feuil1!$C$2:$C$5</c:f>
              <c:numCache>
                <c:formatCode>General</c:formatCode>
                <c:ptCount val="4"/>
                <c:pt idx="0">
                  <c:v>8</c:v>
                </c:pt>
                <c:pt idx="1">
                  <c:v>47</c:v>
                </c:pt>
                <c:pt idx="2">
                  <c:v>22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61-43B6-8A94-9AB382DA2AC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8958080"/>
        <c:axId val="48963968"/>
        <c:axId val="0"/>
      </c:bar3DChart>
      <c:catAx>
        <c:axId val="48958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8963968"/>
        <c:crosses val="autoZero"/>
        <c:auto val="1"/>
        <c:lblAlgn val="ctr"/>
        <c:lblOffset val="100"/>
        <c:noMultiLvlLbl val="0"/>
      </c:catAx>
      <c:valAx>
        <c:axId val="48963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8958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A5BDE-2FC1-4A9D-AB7A-D52F2D333FAA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66AD2-AD26-4586-AB20-7FC7B5831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582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F949A-E74E-454F-AD46-ACCE14FEE8E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6432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3D44AA6-B5DD-44E1-AF32-F9193CFDB899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6571-575B-4D48-924B-4C376CFE9125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248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44AA6-B5DD-44E1-AF32-F9193CFDB899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6571-575B-4D48-924B-4C376CFE91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47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44AA6-B5DD-44E1-AF32-F9193CFDB899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6571-575B-4D48-924B-4C376CFE9125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79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44AA6-B5DD-44E1-AF32-F9193CFDB899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6571-575B-4D48-924B-4C376CFE91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379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44AA6-B5DD-44E1-AF32-F9193CFDB899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6571-575B-4D48-924B-4C376CFE9125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862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44AA6-B5DD-44E1-AF32-F9193CFDB899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6571-575B-4D48-924B-4C376CFE91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3488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44AA6-B5DD-44E1-AF32-F9193CFDB899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6571-575B-4D48-924B-4C376CFE91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3845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44AA6-B5DD-44E1-AF32-F9193CFDB899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6571-575B-4D48-924B-4C376CFE91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253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44AA6-B5DD-44E1-AF32-F9193CFDB899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6571-575B-4D48-924B-4C376CFE91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0547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44AA6-B5DD-44E1-AF32-F9193CFDB899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6571-575B-4D48-924B-4C376CFE91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0181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44AA6-B5DD-44E1-AF32-F9193CFDB899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6571-575B-4D48-924B-4C376CFE9125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14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3D44AA6-B5DD-44E1-AF32-F9193CFDB899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B996571-575B-4D48-924B-4C376CFE9125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14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DA8AF9-1FAC-2A17-D14E-AEEF031BB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931842"/>
          </a:xfrm>
        </p:spPr>
        <p:txBody>
          <a:bodyPr>
            <a:noAutofit/>
          </a:bodyPr>
          <a:lstStyle/>
          <a:p>
            <a:pPr algn="ctr"/>
            <a:r>
              <a:rPr lang="fr-FR" sz="6000" dirty="0"/>
              <a:t>La filière physiologique en </a:t>
            </a:r>
            <a:r>
              <a:rPr lang="fr-FR" sz="6000" dirty="0" err="1"/>
              <a:t>obstetrique</a:t>
            </a:r>
            <a:endParaRPr lang="fr-FR" sz="6000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61D2DAE2-B560-DD05-A570-D7C64FE75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055" y="3299951"/>
            <a:ext cx="8882217" cy="1793159"/>
          </a:xfrm>
        </p:spPr>
        <p:txBody>
          <a:bodyPr>
            <a:noAutofit/>
          </a:bodyPr>
          <a:lstStyle/>
          <a:p>
            <a:pPr algn="ctr"/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Journée des Réseaux de Périnatalité d’ ile de France </a:t>
            </a:r>
          </a:p>
          <a:p>
            <a:pPr algn="ctr"/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24 novembre 2022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B4BAE77-A67E-F2A4-44DB-405914B78AE6}"/>
              </a:ext>
            </a:extLst>
          </p:cNvPr>
          <p:cNvSpPr txBox="1"/>
          <p:nvPr/>
        </p:nvSpPr>
        <p:spPr>
          <a:xfrm>
            <a:off x="7914967" y="5460504"/>
            <a:ext cx="3765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Isabelle CHEVALIER</a:t>
            </a:r>
          </a:p>
          <a:p>
            <a:pPr algn="ctr"/>
            <a:r>
              <a:rPr lang="fr-FR" sz="2400" dirty="0"/>
              <a:t>Audrey MELISSE DUVIVIER</a:t>
            </a:r>
          </a:p>
        </p:txBody>
      </p:sp>
    </p:spTree>
    <p:extLst>
      <p:ext uri="{BB962C8B-B14F-4D97-AF65-F5344CB8AC3E}">
        <p14:creationId xmlns:p14="http://schemas.microsoft.com/office/powerpoint/2010/main" val="453220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3">
            <a:extLst>
              <a:ext uri="{FF2B5EF4-FFF2-40B4-BE49-F238E27FC236}">
                <a16:creationId xmlns:a16="http://schemas.microsoft.com/office/drawing/2014/main" id="{6D6A317E-E758-C55C-1C1D-7D02A7DF8FD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220" y="1067276"/>
            <a:ext cx="3637935" cy="472344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C28FB99-C374-C8D1-4C6D-65EB368A4865}"/>
              </a:ext>
            </a:extLst>
          </p:cNvPr>
          <p:cNvSpPr txBox="1"/>
          <p:nvPr/>
        </p:nvSpPr>
        <p:spPr>
          <a:xfrm>
            <a:off x="491613" y="2274838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fr-FR" sz="4800" b="0" i="0" u="none" strike="noStrike" kern="1200" cap="all" spc="10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la filière physiologique ANAE </a:t>
            </a:r>
          </a:p>
          <a:p>
            <a:pPr algn="ctr"/>
            <a:r>
              <a:rPr kumimoji="0" lang="fr-FR" sz="4800" b="0" i="0" u="none" strike="noStrike" kern="1200" cap="all" spc="10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A EAUBONNE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240973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FB2720-65E4-FB7C-74C4-39AC4492E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film Anae">
            <a:hlinkClick r:id="" action="ppaction://media"/>
            <a:extLst>
              <a:ext uri="{FF2B5EF4-FFF2-40B4-BE49-F238E27FC236}">
                <a16:creationId xmlns:a16="http://schemas.microsoft.com/office/drawing/2014/main" id="{7052C570-6BAE-3242-F3C9-2D8A73F565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41111" y="5751"/>
            <a:ext cx="12733111" cy="7003626"/>
          </a:xfrm>
        </p:spPr>
      </p:pic>
    </p:spTree>
    <p:extLst>
      <p:ext uri="{BB962C8B-B14F-4D97-AF65-F5344CB8AC3E}">
        <p14:creationId xmlns:p14="http://schemas.microsoft.com/office/powerpoint/2010/main" val="266995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E983035-7AC7-EDCB-7CBB-4B99A21EA54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13" y="1691148"/>
            <a:ext cx="3706762" cy="488663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067265C-00F3-2D29-4B43-882AA7030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Création d’ </a:t>
            </a:r>
            <a:r>
              <a:rPr lang="fr-FR" dirty="0" err="1"/>
              <a:t>anae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58E3495-95C1-3B84-DCD5-12B8F6B5F9AC}"/>
              </a:ext>
            </a:extLst>
          </p:cNvPr>
          <p:cNvSpPr txBox="1"/>
          <p:nvPr/>
        </p:nvSpPr>
        <p:spPr>
          <a:xfrm>
            <a:off x="1073289" y="2084832"/>
            <a:ext cx="1025347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 A partir de 2017: début du projet mené par 3 sages femmes, l’ équipe de coordinatrices et la direction de l’ hôpital </a:t>
            </a:r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 Structure fonctionnant avec 4,5 équivalents temps plein</a:t>
            </a:r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 Janvier 2019 : début de l’ activité de la filière à 2 sages femmes, puis 4 puis 5.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 Connaissance de la filière par le bouche à oreilles, les sages femmes ou gynécologues de ville, les réseaux sociaux ou le site de l’ hôpital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922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E983035-7AC7-EDCB-7CBB-4B99A21EA54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13" y="1691148"/>
            <a:ext cx="3706762" cy="488663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067265C-00F3-2D29-4B43-882AA7030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979330" cy="1499616"/>
          </a:xfrm>
        </p:spPr>
        <p:txBody>
          <a:bodyPr/>
          <a:lstStyle/>
          <a:p>
            <a:pPr algn="ctr"/>
            <a:r>
              <a:rPr lang="fr-FR" dirty="0"/>
              <a:t>inscription a </a:t>
            </a:r>
            <a:r>
              <a:rPr lang="fr-FR" dirty="0" err="1"/>
              <a:t>anae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25A0516-8F7E-84E0-2C5C-4412D72B9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615" y="220449"/>
            <a:ext cx="3892187" cy="530528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5BB6D7A-E5E1-19DA-9424-3ED4BBA4D03B}"/>
              </a:ext>
            </a:extLst>
          </p:cNvPr>
          <p:cNvSpPr txBox="1"/>
          <p:nvPr/>
        </p:nvSpPr>
        <p:spPr>
          <a:xfrm>
            <a:off x="1312606" y="2580192"/>
            <a:ext cx="60271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 Une fois l’ échographie du 1</a:t>
            </a:r>
            <a:r>
              <a:rPr lang="fr-FR" sz="2800" baseline="30000" dirty="0"/>
              <a:t>er</a:t>
            </a:r>
            <a:r>
              <a:rPr lang="fr-FR" sz="2800" dirty="0"/>
              <a:t> trimestre réalisée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 Critères d’ exclusion dès l’ inscription (par ex : péridurale souhaitée, utérus cicatriciels non éprouvés, DG sous insuline, IMC&gt;41)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 Priorité aux multipares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 5 accouchements/ SF/ mois </a:t>
            </a:r>
          </a:p>
          <a:p>
            <a:pPr>
              <a:buClr>
                <a:schemeClr val="accent1"/>
              </a:buClr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612766087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E983035-7AC7-EDCB-7CBB-4B99A21EA54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13" y="1691148"/>
            <a:ext cx="3706762" cy="488663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067265C-00F3-2D29-4B43-882AA7030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SUIVI ANAE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A1D766D-635F-8563-DEF2-83DA9C6F53F1}"/>
              </a:ext>
            </a:extLst>
          </p:cNvPr>
          <p:cNvSpPr txBox="1"/>
          <p:nvPr/>
        </p:nvSpPr>
        <p:spPr>
          <a:xfrm>
            <a:off x="1219200" y="1966452"/>
            <a:ext cx="99486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1</a:t>
            </a:r>
            <a:r>
              <a:rPr kumimoji="0" lang="fr-FR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er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entretien : échange autour du projet du couple, fonctionnement de la filière et ouverture du dossier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compliance du couple +++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2</a:t>
            </a:r>
            <a:r>
              <a:rPr kumimoji="0" lang="fr-FR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ème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entretien 2 à 3 semaines </a:t>
            </a:r>
            <a:r>
              <a:rPr lang="fr-FR" sz="2800" dirty="0">
                <a:solidFill>
                  <a:prstClr val="black"/>
                </a:solidFill>
                <a:latin typeface="Tw Cen MT" panose="020B0602020104020603"/>
              </a:rPr>
              <a:t>et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lang="fr-FR" sz="2800" noProof="0" dirty="0">
                <a:solidFill>
                  <a:prstClr val="black"/>
                </a:solidFill>
                <a:latin typeface="Tw Cen MT" panose="020B0602020104020603"/>
              </a:rPr>
              <a:t>s</a:t>
            </a:r>
            <a:r>
              <a:rPr lang="fr-FR" sz="2800" dirty="0" err="1">
                <a:solidFill>
                  <a:prstClr val="black"/>
                </a:solidFill>
                <a:latin typeface="Tw Cen MT" panose="020B0602020104020603"/>
              </a:rPr>
              <a:t>uivi</a:t>
            </a:r>
            <a:r>
              <a:rPr lang="fr-FR" sz="2800" dirty="0">
                <a:solidFill>
                  <a:prstClr val="black"/>
                </a:solidFill>
                <a:latin typeface="Tw Cen MT" panose="020B0602020104020603"/>
              </a:rPr>
              <a:t> mensuel ( durée 1h)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fr-FR" sz="2800" dirty="0">
                <a:solidFill>
                  <a:prstClr val="black"/>
                </a:solidFill>
                <a:latin typeface="Tw Cen MT" panose="020B0602020104020603"/>
              </a:rPr>
              <a:t>PNP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fr-FR" sz="2800" dirty="0">
                <a:solidFill>
                  <a:prstClr val="black"/>
                </a:solidFill>
                <a:latin typeface="Tw Cen MT" panose="020B0602020104020603"/>
              </a:rPr>
              <a:t>Collaboration avec les médecins et autres professionnels de la filière classique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fr-FR" sz="2800" dirty="0">
                <a:solidFill>
                  <a:prstClr val="black"/>
                </a:solidFill>
                <a:latin typeface="Tw Cen MT" panose="020B0602020104020603"/>
              </a:rPr>
              <a:t>Filière autonome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fr-FR" sz="2800" dirty="0">
                <a:solidFill>
                  <a:prstClr val="black"/>
                </a:solidFill>
                <a:latin typeface="Tw Cen MT" panose="020B0602020104020603"/>
              </a:rPr>
              <a:t>Responsabilité médicale d’ une sage femme pour la 1</a:t>
            </a:r>
            <a:r>
              <a:rPr lang="fr-FR" sz="2800" baseline="30000" dirty="0">
                <a:solidFill>
                  <a:prstClr val="black"/>
                </a:solidFill>
                <a:latin typeface="Tw Cen MT" panose="020B0602020104020603"/>
              </a:rPr>
              <a:t>ère</a:t>
            </a:r>
            <a:r>
              <a:rPr lang="fr-FR" sz="2800" dirty="0">
                <a:solidFill>
                  <a:prstClr val="black"/>
                </a:solidFill>
                <a:latin typeface="Tw Cen MT" panose="020B0602020104020603"/>
              </a:rPr>
              <a:t> fois en France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Tx/>
              <a:tabLst/>
              <a:defRPr/>
            </a:pPr>
            <a:r>
              <a:rPr lang="fr-FR" sz="28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91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E983035-7AC7-EDCB-7CBB-4B99A21EA54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13" y="1691148"/>
            <a:ext cx="3706762" cy="488663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067265C-00F3-2D29-4B43-882AA7030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PNP ANAE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516B923-DC80-22D3-E1AB-3FAE171A0E37}"/>
              </a:ext>
            </a:extLst>
          </p:cNvPr>
          <p:cNvSpPr txBox="1"/>
          <p:nvPr/>
        </p:nvSpPr>
        <p:spPr>
          <a:xfrm>
            <a:off x="1419877" y="2170356"/>
            <a:ext cx="97200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 Séances collectives de 2h avec +/- </a:t>
            </a:r>
            <a:r>
              <a:rPr lang="fr-FR" sz="2800" dirty="0" err="1"/>
              <a:t>co</a:t>
            </a:r>
            <a:r>
              <a:rPr lang="fr-FR" sz="2800" dirty="0"/>
              <a:t> parent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 Présence vivement souhaitée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 Autonomie du couple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 Cours supplémentaires proposés ( hypnose, méthode </a:t>
            </a:r>
            <a:r>
              <a:rPr lang="fr-FR" sz="2800" dirty="0" err="1"/>
              <a:t>Bonapace</a:t>
            </a:r>
            <a:r>
              <a:rPr lang="fr-FR" sz="2800" dirty="0"/>
              <a:t>)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 Séances d’ acupuncture si besoin</a:t>
            </a:r>
          </a:p>
        </p:txBody>
      </p:sp>
    </p:spTree>
    <p:extLst>
      <p:ext uri="{BB962C8B-B14F-4D97-AF65-F5344CB8AC3E}">
        <p14:creationId xmlns:p14="http://schemas.microsoft.com/office/powerpoint/2010/main" val="278728483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E983035-7AC7-EDCB-7CBB-4B99A21EA54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13" y="1691148"/>
            <a:ext cx="3706762" cy="488663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067265C-00F3-2D29-4B43-882AA7030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TRANSFERT EN FILIERE CLASSIQUE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06DD597-60E9-D6CA-89B9-8C5E2FCEE320}"/>
              </a:ext>
            </a:extLst>
          </p:cNvPr>
          <p:cNvSpPr txBox="1"/>
          <p:nvPr/>
        </p:nvSpPr>
        <p:spPr>
          <a:xfrm>
            <a:off x="1024128" y="2305615"/>
            <a:ext cx="91907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 Suivi des termes selon le protocole de surveillance de la filière classique à 41sa puis tous les 2 jours jusqu’ 41sa+5 jrs =&gt; Transfert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 Transfert en cours de grossesse si pathologie particulière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 Les plus fréquentes causes: présentation du siège, DG déséquilibré, terme dépassé sans mise en travail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190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E983035-7AC7-EDCB-7CBB-4B99A21EA54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13" y="1691148"/>
            <a:ext cx="3706762" cy="488663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067265C-00F3-2D29-4B43-882AA7030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    ACCOUCHEMENT EN ANAE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7AE1A08-7DC8-9F2D-F849-36B7C9C554AE}"/>
              </a:ext>
            </a:extLst>
          </p:cNvPr>
          <p:cNvSpPr txBox="1"/>
          <p:nvPr/>
        </p:nvSpPr>
        <p:spPr>
          <a:xfrm>
            <a:off x="1024129" y="2084832"/>
            <a:ext cx="78249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 Astreinte des sages-femmes 24h/24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 Gestion du travail au maximum à la maison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 Salle nature si disponible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 Disponibilité de la sage-femme avec un minimum de médicalisation possible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 Cadre rassurant, positions antalgiques, homéopathie, huiles essentielles, bain, combi tract 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 Transfert en salle classique si survenue de pathologie durant le travail</a:t>
            </a:r>
          </a:p>
        </p:txBody>
      </p:sp>
      <p:pic>
        <p:nvPicPr>
          <p:cNvPr id="6" name="Image 5" descr="Une image contenant intérieur, mur, plancher">
            <a:extLst>
              <a:ext uri="{FF2B5EF4-FFF2-40B4-BE49-F238E27FC236}">
                <a16:creationId xmlns:a16="http://schemas.microsoft.com/office/drawing/2014/main" id="{417A8178-9D62-240A-6A1F-BB427B5B77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717" y="205248"/>
            <a:ext cx="3962400" cy="2971800"/>
          </a:xfrm>
          <a:prstGeom prst="rect">
            <a:avLst/>
          </a:prstGeom>
        </p:spPr>
      </p:pic>
      <p:pic>
        <p:nvPicPr>
          <p:cNvPr id="10" name="Image 9" descr="Une image contenant mur, intérieur, bureau&#10;&#10;Description générée automatiquement">
            <a:extLst>
              <a:ext uri="{FF2B5EF4-FFF2-40B4-BE49-F238E27FC236}">
                <a16:creationId xmlns:a16="http://schemas.microsoft.com/office/drawing/2014/main" id="{B3061327-ED64-8D83-8DAE-9C0EFD8197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497" y="3557016"/>
            <a:ext cx="1754980" cy="312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3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E983035-7AC7-EDCB-7CBB-4B99A21EA54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13" y="1691148"/>
            <a:ext cx="3706762" cy="488663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067265C-00F3-2D29-4B43-882AA7030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SDC ANAE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8E13635-4946-5075-5FE6-A8615CD02C67}"/>
              </a:ext>
            </a:extLst>
          </p:cNvPr>
          <p:cNvSpPr txBox="1"/>
          <p:nvPr/>
        </p:nvSpPr>
        <p:spPr>
          <a:xfrm>
            <a:off x="1626354" y="2615381"/>
            <a:ext cx="972007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Surveillance par l’ équipe de la filière classique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Sortie précoce à J2 anticipée pendant la grossesse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Collaboration avec les sages-femmes libérales 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Visites post natale à 3 puis 6 semaines de leur accouchement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Création d’une association de parents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fr-FR" sz="28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831618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ANAE EN CHIFFRES...</a:t>
            </a:r>
          </a:p>
        </p:txBody>
      </p:sp>
      <p:graphicFrame>
        <p:nvGraphicFramePr>
          <p:cNvPr id="9" name="Espace réservé du contenu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42927739"/>
              </p:ext>
            </p:extLst>
          </p:nvPr>
        </p:nvGraphicFramePr>
        <p:xfrm>
          <a:off x="295564" y="1801092"/>
          <a:ext cx="5482936" cy="4932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Espace réservé du contenu 11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725851967"/>
              </p:ext>
            </p:extLst>
          </p:nvPr>
        </p:nvGraphicFramePr>
        <p:xfrm>
          <a:off x="5991225" y="1985818"/>
          <a:ext cx="5831320" cy="4608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59776291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69994" y="583167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DE QUOI PARLE T’on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10319" y="1899314"/>
            <a:ext cx="10541051" cy="4635066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fr-FR" sz="2800" dirty="0"/>
              <a:t> Début des années 2000 : CNN 2009 « Les fondamentaux » Suivi et accompagnement des grossesses physiologiques dans les maternités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fr-FR" sz="2800" dirty="0"/>
              <a:t>En parallèle des MDN (loi du 5/12/2013)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fr-FR" sz="2800" dirty="0"/>
              <a:t> Décret 2014 sur le statut des sages femmes de la FPH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fr-FR" sz="2800" dirty="0"/>
              <a:t> CNSF 2015 : Contribution commune, la filière physiologique en obstétrique 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fr-FR" sz="2800" dirty="0"/>
              <a:t> HAS 2017:  Recommandations de bonnes pratiques sur l’accouchement normal dont l’accouchement physiologique</a:t>
            </a:r>
          </a:p>
        </p:txBody>
      </p:sp>
    </p:spTree>
    <p:extLst>
      <p:ext uri="{BB962C8B-B14F-4D97-AF65-F5344CB8AC3E}">
        <p14:creationId xmlns:p14="http://schemas.microsoft.com/office/powerpoint/2010/main" val="21461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E983035-7AC7-EDCB-7CBB-4B99A21EA54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13" y="1691148"/>
            <a:ext cx="3706762" cy="488663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067265C-00F3-2D29-4B43-882AA7030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Pour conclure, je dirais que ANAE C’est...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4271486-1C42-7807-6DB7-8477312A4FD0}"/>
              </a:ext>
            </a:extLst>
          </p:cNvPr>
          <p:cNvSpPr txBox="1"/>
          <p:nvPr/>
        </p:nvSpPr>
        <p:spPr>
          <a:xfrm>
            <a:off x="1189704" y="1912193"/>
            <a:ext cx="918332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 Un soutien de Mme Sanchez Directrice du CHSV et  d’un trio de Pôle : Mme Chapelle, Mme </a:t>
            </a:r>
            <a:r>
              <a:rPr lang="fr-FR" sz="2800" dirty="0" err="1"/>
              <a:t>Kashani</a:t>
            </a:r>
            <a:r>
              <a:rPr lang="fr-FR" sz="2800" dirty="0"/>
              <a:t>, sage-femme cadre de pôle et </a:t>
            </a:r>
            <a:r>
              <a:rPr lang="fr-FR" sz="2800" dirty="0" err="1"/>
              <a:t>coordonateur</a:t>
            </a:r>
            <a:r>
              <a:rPr lang="fr-FR" sz="2800" dirty="0"/>
              <a:t> en maïeutique et Dr Noel, cheffe de pôle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 Une responsabilité médicale portée par une sage-femme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 5 sages-femmes hospitalières dédiées pour un suivi global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 Un planning avec astreintes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 Une collaboration équipe médicale et psychosociale ville/hôpital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fr-FR" sz="2800" dirty="0"/>
              <a:t> Une association en devenir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83326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Merci de votre attention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245" y="2094733"/>
            <a:ext cx="3073344" cy="425808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730" y="2094732"/>
            <a:ext cx="2805515" cy="42988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56" y="2094732"/>
            <a:ext cx="2954274" cy="429886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48" y="2094732"/>
            <a:ext cx="2647808" cy="429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2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Définition : ce qui existe donc</a:t>
            </a:r>
            <a:r>
              <a:rPr lang="is-IS" dirty="0"/>
              <a:t>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24128" y="2286000"/>
            <a:ext cx="10597601" cy="402336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fr-FR" sz="2400" dirty="0"/>
              <a:t> </a:t>
            </a:r>
            <a:r>
              <a:rPr lang="fr-FR" sz="2800" dirty="0"/>
              <a:t>La filière physiologique = parcours de soins spécifique, identifié et intégré aux ES publics ou privés, destiné aux femmes enceintes qui présentent une grossesse à bas risque et qui font la demande d’un accompagnement personnalisé de la grossesse et d’une surveillance médicale moins technicisée de l’accouchement dans le respect de la physiologie.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fr-FR" sz="2800" dirty="0"/>
              <a:t> « Peut être » sous la responsabilité médicale d’une sage femme nommée par le chef d’établissement et après avis du président de la CME et du chef de pôle </a:t>
            </a:r>
          </a:p>
        </p:txBody>
      </p:sp>
    </p:spTree>
    <p:extLst>
      <p:ext uri="{BB962C8B-B14F-4D97-AF65-F5344CB8AC3E}">
        <p14:creationId xmlns:p14="http://schemas.microsoft.com/office/powerpoint/2010/main" val="110505688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Objectifs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85652" y="2286000"/>
            <a:ext cx="10468929" cy="373479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fr-FR" sz="2800" dirty="0"/>
              <a:t> Répondre à une demande existante des usagers (étude du </a:t>
            </a:r>
            <a:r>
              <a:rPr lang="fr-FR" sz="2800" dirty="0" err="1"/>
              <a:t>Ciane</a:t>
            </a:r>
            <a:r>
              <a:rPr lang="fr-FR" sz="2800" dirty="0"/>
              <a:t> 2011 et questionnaire  2017 association de parents </a:t>
            </a:r>
            <a:r>
              <a:rPr lang="fr-FR" sz="2800" dirty="0" err="1"/>
              <a:t>PaMaNa</a:t>
            </a:r>
            <a:r>
              <a:rPr lang="fr-FR" sz="2800" dirty="0"/>
              <a:t> avec le RPVO)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fr-FR" sz="2800" dirty="0"/>
              <a:t>Diversifier l’offre de soins sur un territoire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fr-FR" sz="2800" dirty="0"/>
              <a:t>Améliorer le Parcours de santé en Périnatalité : distinction entre prise en charge filière à bas risque et filière  à haut risque ( 2015 RPVO).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fr-FR" sz="2800" dirty="0"/>
              <a:t>Répondre et s’adapter au contexte : virage ambulatoire et efficience des parcours de santé</a:t>
            </a:r>
          </a:p>
        </p:txBody>
      </p:sp>
    </p:spTree>
    <p:extLst>
      <p:ext uri="{BB962C8B-B14F-4D97-AF65-F5344CB8AC3E}">
        <p14:creationId xmlns:p14="http://schemas.microsoft.com/office/powerpoint/2010/main" val="29223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Concept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fr-FR" sz="2400" dirty="0"/>
              <a:t> </a:t>
            </a:r>
            <a:r>
              <a:rPr lang="fr-FR" sz="2800" dirty="0"/>
              <a:t>Répond à la notion d’accompagnement global par un nombre limité de sages femmes et dans un lieu dédié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fr-FR" sz="2800" dirty="0"/>
              <a:t> Concerne les femmes « à bas risque » ( Recommandations HAS 2007 : suivi et orientation des femmes selon le niveau de risque identifié)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fr-FR" sz="2800" dirty="0"/>
              <a:t> Des conditions de naissance non technicisées mais sécurisées dans le respect de la physiologie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38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1505" y="668740"/>
            <a:ext cx="9703108" cy="1236260"/>
          </a:xfrm>
        </p:spPr>
        <p:txBody>
          <a:bodyPr/>
          <a:lstStyle/>
          <a:p>
            <a:pPr algn="ctr"/>
            <a:r>
              <a:rPr lang="fr-FR" dirty="0"/>
              <a:t>Les incontournables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41936" y="1825718"/>
            <a:ext cx="10684593" cy="472256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r-FR" sz="2800" dirty="0"/>
              <a:t> Projet intégré dans un projet médical d’établissement et dans un réseau Périnatal avec une structure juridique = 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2800" dirty="0"/>
              <a:t> Régi par une Charte de fonctionnement/protocoles de prise en charge/critères d’éligibilités obstétricaux et pédiatriques.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2800" dirty="0"/>
              <a:t> Lien fonctionnel direct avec passerelles ( ex: transfert pré, per et post-partum) assurant la prise en charge sécuritaire de la  mère et de l’enfant.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2800" dirty="0"/>
              <a:t> Partenariat avec les gynéco-obstétriciens, pédiatres, anesthésistes mais aussi l’ensemble des professionnels de santé ville/</a:t>
            </a:r>
            <a:r>
              <a:rPr lang="fr-FR" sz="2800" dirty="0" err="1"/>
              <a:t>hopital</a:t>
            </a:r>
            <a:r>
              <a:rPr lang="fr-FR" sz="2800" dirty="0"/>
              <a:t> dans le respect des compétences de chacun = clé de la réussite.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2800" dirty="0"/>
              <a:t>Intégration des usagers 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10541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Ce n’est pas ...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24128" y="2286000"/>
            <a:ext cx="9720073" cy="295459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r-FR" sz="2800" dirty="0"/>
              <a:t> Un espace nature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2800" dirty="0"/>
              <a:t> Une maison de naissance : structure juridique différente de la maternité partenaire / sages femmes libérales ( loi du 5/12/2013 expérimentation des MDN)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2800" dirty="0"/>
              <a:t> Quid pôle physiologique/unité sage femme ou autres appellations ?</a:t>
            </a:r>
          </a:p>
        </p:txBody>
      </p:sp>
    </p:spTree>
    <p:extLst>
      <p:ext uri="{BB962C8B-B14F-4D97-AF65-F5344CB8AC3E}">
        <p14:creationId xmlns:p14="http://schemas.microsoft.com/office/powerpoint/2010/main" val="67032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ETAT des LIEUX ET CONSTAT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24128" y="2286000"/>
            <a:ext cx="9720073" cy="260663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r-FR" sz="2800" dirty="0"/>
              <a:t>Seulement… 4 filières physiologiques aujourd’hui en France dont 1 actuellement en IDF ( la bulle au CHU Rennes et </a:t>
            </a:r>
            <a:r>
              <a:rPr lang="fr-FR" sz="2800" dirty="0" err="1"/>
              <a:t>Parenth’eiz</a:t>
            </a:r>
            <a:r>
              <a:rPr lang="fr-FR" sz="2800" dirty="0"/>
              <a:t> à la polyclinique la sagesse Rennes/Alternative à Hyères/ANAE à Eaubonne CH Simone Veil 95)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2800" dirty="0"/>
              <a:t>2 fermetures en IDF : Pontoise en 2018 et Necker …</a:t>
            </a:r>
          </a:p>
          <a:p>
            <a:pPr>
              <a:buFont typeface="Wingdings" panose="05000000000000000000" pitchFamily="2" charset="2"/>
              <a:buChar char="q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196886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00900"/>
          </a:xfrm>
        </p:spPr>
        <p:txBody>
          <a:bodyPr/>
          <a:lstStyle/>
          <a:p>
            <a:pPr algn="ctr"/>
            <a:r>
              <a:rPr lang="fr-FR" dirty="0"/>
              <a:t>PISTE D’AVENIR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800" dirty="0"/>
              <a:t> Lieu cible 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2800" dirty="0"/>
              <a:t>Pour la formation initiale des étudiantes sages femmes à l’aube de la 6ème année…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2800" dirty="0"/>
              <a:t>Pour la recherche en matière de physiologie en Périnatalité : Etude PHYSIOCARE (en cours)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2800" dirty="0"/>
              <a:t>Pour du recrutement sage-femme au sein des ES </a:t>
            </a:r>
            <a:r>
              <a:rPr lang="is-IS" sz="2800" dirty="0"/>
              <a:t>au regard de la conjoncture actuelle = </a:t>
            </a:r>
            <a:r>
              <a:rPr lang="is-IS" sz="2800" b="1" dirty="0"/>
              <a:t>Avenir de la maieutique à l’hopital public</a:t>
            </a:r>
            <a:endParaRPr lang="fr-FR" sz="2800" b="1" dirty="0"/>
          </a:p>
          <a:p>
            <a:pPr>
              <a:buFont typeface="Wingdings" panose="05000000000000000000" pitchFamily="2" charset="2"/>
              <a:buChar char="q"/>
            </a:pPr>
            <a:endParaRPr lang="fr-FR" sz="24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352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égral">
  <a:themeElements>
    <a:clrScheme name="Inté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é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é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1130</TotalTime>
  <Words>1127</Words>
  <Application>Microsoft Office PowerPoint</Application>
  <PresentationFormat>Grand écran</PresentationFormat>
  <Paragraphs>104</Paragraphs>
  <Slides>21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7" baseType="lpstr">
      <vt:lpstr>Calibri</vt:lpstr>
      <vt:lpstr>Tw Cen MT</vt:lpstr>
      <vt:lpstr>Tw Cen MT Condensed</vt:lpstr>
      <vt:lpstr>Wingdings</vt:lpstr>
      <vt:lpstr>Wingdings 3</vt:lpstr>
      <vt:lpstr>Intégral</vt:lpstr>
      <vt:lpstr>La filière physiologique en obstetrique</vt:lpstr>
      <vt:lpstr>DE QUOI PARLE T’on ?</vt:lpstr>
      <vt:lpstr>Définition : ce qui existe donc…</vt:lpstr>
      <vt:lpstr>Objectifs</vt:lpstr>
      <vt:lpstr>Concept</vt:lpstr>
      <vt:lpstr>Les incontournables </vt:lpstr>
      <vt:lpstr>Ce n’est pas ...</vt:lpstr>
      <vt:lpstr>ETAT des LIEUX ET CONSTAT</vt:lpstr>
      <vt:lpstr>PISTE D’AVENIR</vt:lpstr>
      <vt:lpstr>Présentation PowerPoint</vt:lpstr>
      <vt:lpstr>Présentation PowerPoint</vt:lpstr>
      <vt:lpstr>Création d’ anae</vt:lpstr>
      <vt:lpstr>inscription a anae</vt:lpstr>
      <vt:lpstr>SUIVI ANAE</vt:lpstr>
      <vt:lpstr>PNP ANAE</vt:lpstr>
      <vt:lpstr>TRANSFERT EN FILIERE CLASSIQUE</vt:lpstr>
      <vt:lpstr>      ACCOUCHEMENT EN ANAE</vt:lpstr>
      <vt:lpstr>SDC ANAE</vt:lpstr>
      <vt:lpstr>ANAE EN CHIFFRES...</vt:lpstr>
      <vt:lpstr>Pour conclure, je dirais que ANAE C’est...</vt:lpstr>
      <vt:lpstr>Merci de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filière physiologique en obstetrique</dc:title>
  <dc:creator>Louis LASSERRE</dc:creator>
  <cp:lastModifiedBy>jc duvivier</cp:lastModifiedBy>
  <cp:revision>63</cp:revision>
  <dcterms:created xsi:type="dcterms:W3CDTF">2022-11-16T21:58:35Z</dcterms:created>
  <dcterms:modified xsi:type="dcterms:W3CDTF">2022-11-23T16:01:17Z</dcterms:modified>
</cp:coreProperties>
</file>